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61" r:id="rId14"/>
    <p:sldId id="271" r:id="rId15"/>
    <p:sldId id="272" r:id="rId16"/>
    <p:sldId id="273" r:id="rId17"/>
    <p:sldId id="274" r:id="rId18"/>
    <p:sldId id="268" r:id="rId19"/>
    <p:sldId id="276" r:id="rId20"/>
    <p:sldId id="275" r:id="rId21"/>
    <p:sldId id="277" r:id="rId22"/>
    <p:sldId id="278" r:id="rId23"/>
    <p:sldId id="279" r:id="rId24"/>
    <p:sldId id="262" r:id="rId2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77"/>
    <p:restoredTop sz="94609"/>
  </p:normalViewPr>
  <p:slideViewPr>
    <p:cSldViewPr snapToGrid="0">
      <p:cViewPr varScale="1">
        <p:scale>
          <a:sx n="104" d="100"/>
          <a:sy n="104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18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9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7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6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10/10/23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61" r:id="rId6"/>
    <p:sldLayoutId id="2147483756" r:id="rId7"/>
    <p:sldLayoutId id="2147483757" r:id="rId8"/>
    <p:sldLayoutId id="2147483758" r:id="rId9"/>
    <p:sldLayoutId id="2147483760" r:id="rId10"/>
    <p:sldLayoutId id="21474837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apult felső nézete az növény, fehér billentyűzet, kávé fehér bö, jegyzetfüzetben és tollal">
            <a:extLst>
              <a:ext uri="{FF2B5EF4-FFF2-40B4-BE49-F238E27FC236}">
                <a16:creationId xmlns:a16="http://schemas.microsoft.com/office/drawing/2014/main" id="{90F9A6DF-4154-22F3-044B-CB6381CC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16969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198DDE9-8956-6C1B-F2A1-172AFB25E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" y="1302134"/>
            <a:ext cx="11014894" cy="314585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5400" dirty="0">
                <a:solidFill>
                  <a:srgbClr val="FFFFFF"/>
                </a:solidFill>
              </a:rPr>
              <a:t>Szoftverfejlesztési módszertanok</a:t>
            </a:r>
            <a:br>
              <a:rPr lang="hu-HU" sz="5400" dirty="0">
                <a:solidFill>
                  <a:srgbClr val="FFFFFF"/>
                </a:solidFill>
              </a:rPr>
            </a:br>
            <a:r>
              <a:rPr lang="hu-HU" sz="5400" dirty="0" err="1">
                <a:solidFill>
                  <a:srgbClr val="FFFFFF"/>
                </a:solidFill>
              </a:rPr>
              <a:t>Agile</a:t>
            </a:r>
            <a:br>
              <a:rPr lang="hu-HU" sz="5400" dirty="0">
                <a:solidFill>
                  <a:srgbClr val="FFFFFF"/>
                </a:solidFill>
              </a:rPr>
            </a:br>
            <a:r>
              <a:rPr lang="hu-HU" sz="5400" dirty="0" err="1">
                <a:solidFill>
                  <a:srgbClr val="FFFFFF"/>
                </a:solidFill>
              </a:rPr>
              <a:t>Scrum</a:t>
            </a:r>
            <a:endParaRPr lang="hu-HU" sz="54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AAAE391-39AB-A942-9011-77EBC85FB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01141" y="6249185"/>
            <a:ext cx="9781327" cy="2056617"/>
          </a:xfrm>
        </p:spPr>
        <p:txBody>
          <a:bodyPr anchor="t">
            <a:normAutofit/>
          </a:bodyPr>
          <a:lstStyle/>
          <a:p>
            <a:r>
              <a:rPr lang="hu-HU" sz="2200" dirty="0" err="1">
                <a:solidFill>
                  <a:srgbClr val="FFFFFF"/>
                </a:solidFill>
              </a:rPr>
              <a:t>Presentation</a:t>
            </a:r>
            <a:r>
              <a:rPr lang="hu-HU" sz="2200" dirty="0">
                <a:solidFill>
                  <a:srgbClr val="FFFFFF"/>
                </a:solidFill>
              </a:rPr>
              <a:t> </a:t>
            </a:r>
            <a:r>
              <a:rPr lang="hu-HU" sz="2200" dirty="0" err="1">
                <a:solidFill>
                  <a:srgbClr val="FFFFFF"/>
                </a:solidFill>
              </a:rPr>
              <a:t>By</a:t>
            </a:r>
            <a:r>
              <a:rPr lang="hu-HU" sz="2200" dirty="0">
                <a:solidFill>
                  <a:srgbClr val="FFFFFF"/>
                </a:solidFill>
              </a:rPr>
              <a:t>: Paksi Norbert</a:t>
            </a:r>
          </a:p>
        </p:txBody>
      </p:sp>
      <p:grpSp>
        <p:nvGrpSpPr>
          <p:cNvPr id="24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8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82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ean vs. Agile Supply Chain - Can You Have One Without the Other?">
            <a:extLst>
              <a:ext uri="{FF2B5EF4-FFF2-40B4-BE49-F238E27FC236}">
                <a16:creationId xmlns:a16="http://schemas.microsoft.com/office/drawing/2014/main" id="{AB0D9016-45D0-030D-ACC3-883F10FD2E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4" y="-3893347"/>
            <a:ext cx="4300538" cy="107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Lean vs Agile: Which Methodology is the Right Approach for You?">
            <a:extLst>
              <a:ext uri="{FF2B5EF4-FFF2-40B4-BE49-F238E27FC236}">
                <a16:creationId xmlns:a16="http://schemas.microsoft.com/office/drawing/2014/main" id="{BF480573-421E-BB25-749E-8E784F05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8" y="792956"/>
            <a:ext cx="6590110" cy="52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47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reate a Kanban board and go Agile in an instant | Bigger Impact">
            <a:extLst>
              <a:ext uri="{FF2B5EF4-FFF2-40B4-BE49-F238E27FC236}">
                <a16:creationId xmlns:a16="http://schemas.microsoft.com/office/drawing/2014/main" id="{51E4BAC5-BD11-7AB0-B16A-423C906BA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77" y="-19086"/>
            <a:ext cx="9269046" cy="68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2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1434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45" name="Freeform: Shape 1434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347" name="Freeform: Shape 1434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349" name="Freeform: Shape 1434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5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4352" name="Freeform: Shape 1435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3" name="Freeform: Shape 1435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4" name="Freeform: Shape 1435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5" name="Freeform: Shape 1435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6" name="Freeform: Shape 1435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7" name="Freeform: Shape 1435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8" name="Freeform: Shape 1435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36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4361" name="Freeform: Shape 1436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2" name="Freeform: Shape 1436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3" name="Freeform: Shape 1436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4" name="Freeform: Shape 1436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5" name="Freeform: Shape 1436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6" name="Freeform: Shape 1436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7" name="Freeform: Shape 1436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4369" name="Rectangle 1436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71" name="Rectangle 1437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73" name="Rectangle 1437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le scrum dans la serie Silicon Valley | Scrum, Silicon valley, Valley">
            <a:extLst>
              <a:ext uri="{FF2B5EF4-FFF2-40B4-BE49-F238E27FC236}">
                <a16:creationId xmlns:a16="http://schemas.microsoft.com/office/drawing/2014/main" id="{74021796-34AA-9EBB-50A4-E76BC76235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040"/>
          <a:stretch/>
        </p:blipFill>
        <p:spPr bwMode="auto">
          <a:xfrm>
            <a:off x="-8447" y="258147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75" name="Group 14374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437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4378" name="Freeform: Shape 1437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79" name="Freeform: Shape 1437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0" name="Freeform: Shape 1437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1" name="Freeform: Shape 1438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2" name="Freeform: Shape 1438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3" name="Freeform: Shape 1438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4" name="Freeform: Shape 1438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377" name="Freeform: Shape 1437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38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4388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4389" name="Freeform: Shape 1438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0" name="Freeform: Shape 1438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39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4402" name="Freeform: Shape 1440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3" name="Freeform: Shape 1440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4" name="Freeform: Shape 1440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5" name="Freeform: Shape 1440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6" name="Freeform: Shape 1440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392" name="Freeform: Shape 1439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3" name="Freeform: Shape 1439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4" name="Freeform: Shape 1439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5" name="Freeform: Shape 1439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6" name="Freeform: Shape 1439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7" name="Freeform: Shape 1439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8" name="Freeform: Shape 1439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9" name="Freeform: Shape 1439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0" name="Freeform: Shape 1439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1" name="Freeform: Shape 1440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gile Versus Waterfall: Which Method for Building Cloud Solutions? | Neural  Impact | The Neuroscience of Emotional Engagement">
            <a:extLst>
              <a:ext uri="{FF2B5EF4-FFF2-40B4-BE49-F238E27FC236}">
                <a16:creationId xmlns:a16="http://schemas.microsoft.com/office/drawing/2014/main" id="{0435D39D-3D7A-344F-E7F7-38820A8A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943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443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anban Core Practices">
            <a:extLst>
              <a:ext uri="{FF2B5EF4-FFF2-40B4-BE49-F238E27FC236}">
                <a16:creationId xmlns:a16="http://schemas.microsoft.com/office/drawing/2014/main" id="{6B1AD9BC-1170-C66D-3EDD-A744BDF4DE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35" y="-15599"/>
            <a:ext cx="9077530" cy="688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1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What is the difference between Kanban and Scrum, w... - Atlassian Community">
            <a:extLst>
              <a:ext uri="{FF2B5EF4-FFF2-40B4-BE49-F238E27FC236}">
                <a16:creationId xmlns:a16="http://schemas.microsoft.com/office/drawing/2014/main" id="{1FDDDB7C-5224-80F7-6FC0-908EDFA6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0"/>
            <a:ext cx="8181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7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E45D68-7C6A-BD64-E133-5ADD956D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7410" name="Picture 2" descr="Agile Development: Scrumban | kevcodez - Developer Blog">
            <a:extLst>
              <a:ext uri="{FF2B5EF4-FFF2-40B4-BE49-F238E27FC236}">
                <a16:creationId xmlns:a16="http://schemas.microsoft.com/office/drawing/2014/main" id="{F28909C4-9D90-7C36-6404-F125D19151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90" y="0"/>
            <a:ext cx="10410420" cy="73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7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1843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441" name="Freeform: Shape 1844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443" name="Freeform: Shape 1844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445" name="Freeform: Shape 1844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44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448" name="Freeform: Shape 1844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9" name="Freeform: Shape 1844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0" name="Freeform: Shape 1844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1" name="Freeform: Shape 1845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2" name="Freeform: Shape 1845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3" name="Freeform: Shape 1845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4" name="Freeform: Shape 1845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45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457" name="Freeform: Shape 1845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8" name="Freeform: Shape 1845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9" name="Freeform: Shape 1845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0" name="Freeform: Shape 1845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1" name="Freeform: Shape 1846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2" name="Freeform: Shape 1846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3" name="Freeform: Shape 1846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8465" name="Rectangle 1846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467" name="Rectangle 1846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434" name="Picture 2" descr="What is Scrumban? - How It Differs from Scrum &amp; Kanban | Simplilearn">
            <a:extLst>
              <a:ext uri="{FF2B5EF4-FFF2-40B4-BE49-F238E27FC236}">
                <a16:creationId xmlns:a16="http://schemas.microsoft.com/office/drawing/2014/main" id="{F0089ABC-6747-6C5E-5F4E-AF5078D9A7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69" name="Rectangle 1846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7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472" name="Freeform: Shape 1847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3" name="Freeform: Shape 1847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4" name="Freeform: Shape 1847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5" name="Freeform: Shape 1847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6" name="Freeform: Shape 1847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7" name="Freeform: Shape 1847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8" name="Freeform: Shape 1847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48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848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483" name="Freeform: Shape 1848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4" name="Freeform: Shape 1848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5" name="Freeform: Shape 1848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6" name="Freeform: Shape 1848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7" name="Freeform: Shape 1848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8" name="Freeform: Shape 1848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9" name="Freeform: Shape 1848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482" name="Freeform: Shape 1848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5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69" name="Rectangle 1236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371" name="Rectangle 1237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373" name="Rectangle 1237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Jira | Ügy- és projektkövető szoftver | Atlassian">
            <a:extLst>
              <a:ext uri="{FF2B5EF4-FFF2-40B4-BE49-F238E27FC236}">
                <a16:creationId xmlns:a16="http://schemas.microsoft.com/office/drawing/2014/main" id="{DB7CBFC7-4DFB-BE1E-1AD6-DBD28DDC3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3" r="-1" b="-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75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376" name="Freeform: Shape 1237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7" name="Freeform: Shape 1237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8" name="Freeform: Shape 1237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9" name="Freeform: Shape 1237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0" name="Freeform: Shape 1237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1" name="Freeform: Shape 1238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2" name="Freeform: Shape 1238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384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8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387" name="Freeform: Shape 1238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88" name="Freeform: Shape 1238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89" name="Freeform: Shape 1238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90" name="Freeform: Shape 1238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91" name="Freeform: Shape 1239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92" name="Freeform: Shape 1239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93" name="Freeform: Shape 1239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86" name="Freeform: Shape 1238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00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2" name="Rectangle 2054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44" name="Freeform: Shape 2054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546" name="Freeform: Shape 2054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548" name="Freeform: Shape 2054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5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551" name="Freeform: Shape 2055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2" name="Freeform: Shape 2055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3" name="Freeform: Shape 2055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4" name="Freeform: Shape 2055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5" name="Freeform: Shape 2055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6" name="Freeform: Shape 2055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7" name="Freeform: Shape 2055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55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0560" name="Freeform: Shape 2055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1" name="Freeform: Shape 2056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2" name="Freeform: Shape 2056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3" name="Freeform: Shape 2056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4" name="Freeform: Shape 2056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5" name="Freeform: Shape 2056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6" name="Freeform: Shape 2056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0568" name="Rectangle 2056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70" name="Rectangle 2056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72" name="Rectangle 2057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4" name="Picture 4" descr="How to Nail Your User Stories">
            <a:extLst>
              <a:ext uri="{FF2B5EF4-FFF2-40B4-BE49-F238E27FC236}">
                <a16:creationId xmlns:a16="http://schemas.microsoft.com/office/drawing/2014/main" id="{DEEB7EFD-7DF5-812F-55B5-8BE6A5A88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74" name="Group 2057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057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0577" name="Freeform: Shape 2057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78" name="Freeform: Shape 2057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79" name="Freeform: Shape 2057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0" name="Freeform: Shape 2057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1" name="Freeform: Shape 2058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2" name="Freeform: Shape 2058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3" name="Freeform: Shape 2058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576" name="Freeform: Shape 2057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58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058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0588" name="Freeform: Shape 2058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9" name="Freeform: Shape 2058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59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20601" name="Freeform: Shape 2060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2" name="Freeform: Shape 2060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3" name="Freeform: Shape 2060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4" name="Freeform: Shape 2060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5" name="Freeform: Shape 2060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591" name="Freeform: Shape 2059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2" name="Freeform: Shape 2059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3" name="Freeform: Shape 2059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4" name="Freeform: Shape 2059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5" name="Freeform: Shape 2059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6" name="Freeform: Shape 2059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7" name="Freeform: Shape 2059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8" name="Freeform: Shape 2059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9" name="Freeform: Shape 2059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0" name="Freeform: Shape 2059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883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3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4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vízesés modell hatékony alkalmazása? | Szinergia Blog">
            <a:extLst>
              <a:ext uri="{FF2B5EF4-FFF2-40B4-BE49-F238E27FC236}">
                <a16:creationId xmlns:a16="http://schemas.microsoft.com/office/drawing/2014/main" id="{528BB1D1-FB85-3FE3-5AE6-B9FBEDDA7E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8" r="-1" b="27090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449E267-80EA-5519-D823-07998EA6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7508" y="5147426"/>
            <a:ext cx="7916960" cy="8381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Vízesés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Modell</a:t>
            </a:r>
          </a:p>
        </p:txBody>
      </p:sp>
      <p:grpSp>
        <p:nvGrpSpPr>
          <p:cNvPr id="106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77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4409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465" name="Freeform: Shape 1946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9467" name="Freeform: Shape 1946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9469" name="Freeform: Shape 1946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47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472" name="Freeform: Shape 1947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3" name="Freeform: Shape 1947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4" name="Freeform: Shape 1947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5" name="Freeform: Shape 1947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6" name="Freeform: Shape 1947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7" name="Freeform: Shape 1947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8" name="Freeform: Shape 1947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48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9481" name="Freeform: Shape 1948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2" name="Freeform: Shape 1948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3" name="Freeform: Shape 1948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4" name="Freeform: Shape 1948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5" name="Freeform: Shape 1948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6" name="Freeform: Shape 1948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7" name="Freeform: Shape 1948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9489" name="Rectangle 1948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491" name="Rectangle 1949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493" name="Top left">
            <a:extLst>
              <a:ext uri="{FF2B5EF4-FFF2-40B4-BE49-F238E27FC236}">
                <a16:creationId xmlns:a16="http://schemas.microsoft.com/office/drawing/2014/main" id="{3DF7CE3A-5BDC-4E10-9388-4C79AC102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9494" name="Freeform: Shape 19493">
              <a:extLst>
                <a:ext uri="{FF2B5EF4-FFF2-40B4-BE49-F238E27FC236}">
                  <a16:creationId xmlns:a16="http://schemas.microsoft.com/office/drawing/2014/main" id="{27EE8754-F2D6-4612-9200-7AFC134C9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495" name="Freeform: Shape 19494">
              <a:extLst>
                <a:ext uri="{FF2B5EF4-FFF2-40B4-BE49-F238E27FC236}">
                  <a16:creationId xmlns:a16="http://schemas.microsoft.com/office/drawing/2014/main" id="{241339C3-F988-4CF6-BDF8-4BA05CB8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6" name="Freeform: Shape 19495">
              <a:extLst>
                <a:ext uri="{FF2B5EF4-FFF2-40B4-BE49-F238E27FC236}">
                  <a16:creationId xmlns:a16="http://schemas.microsoft.com/office/drawing/2014/main" id="{08138096-B969-482E-A58F-BD9CB0BB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7" name="Freeform: Shape 19496">
              <a:extLst>
                <a:ext uri="{FF2B5EF4-FFF2-40B4-BE49-F238E27FC236}">
                  <a16:creationId xmlns:a16="http://schemas.microsoft.com/office/drawing/2014/main" id="{0FC54DBC-FFE9-4D1A-A444-F4C7E392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8" name="Freeform: Shape 19497">
              <a:extLst>
                <a:ext uri="{FF2B5EF4-FFF2-40B4-BE49-F238E27FC236}">
                  <a16:creationId xmlns:a16="http://schemas.microsoft.com/office/drawing/2014/main" id="{6829F8B6-CF1D-4661-853E-7075100EA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9" name="Freeform: Shape 19498">
              <a:extLst>
                <a:ext uri="{FF2B5EF4-FFF2-40B4-BE49-F238E27FC236}">
                  <a16:creationId xmlns:a16="http://schemas.microsoft.com/office/drawing/2014/main" id="{7854BC5D-2232-41F5-98C2-3AC5EBFB8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0" name="Freeform: Shape 19499">
              <a:extLst>
                <a:ext uri="{FF2B5EF4-FFF2-40B4-BE49-F238E27FC236}">
                  <a16:creationId xmlns:a16="http://schemas.microsoft.com/office/drawing/2014/main" id="{C8892BEF-2479-47E3-BB9B-50C3BEEC5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1" name="Freeform: Shape 19500">
              <a:extLst>
                <a:ext uri="{FF2B5EF4-FFF2-40B4-BE49-F238E27FC236}">
                  <a16:creationId xmlns:a16="http://schemas.microsoft.com/office/drawing/2014/main" id="{2A44A0DB-BE5F-4000-9544-5623F83A1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503" name="Cross">
            <a:extLst>
              <a:ext uri="{FF2B5EF4-FFF2-40B4-BE49-F238E27FC236}">
                <a16:creationId xmlns:a16="http://schemas.microsoft.com/office/drawing/2014/main" id="{B270D064-4AA8-4476-8B01-32F8176A4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9504" name="Straight Connector 19503">
              <a:extLst>
                <a:ext uri="{FF2B5EF4-FFF2-40B4-BE49-F238E27FC236}">
                  <a16:creationId xmlns:a16="http://schemas.microsoft.com/office/drawing/2014/main" id="{3A8100D3-125D-4F8C-83B8-B5898B6F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05" name="Straight Connector 19504">
              <a:extLst>
                <a:ext uri="{FF2B5EF4-FFF2-40B4-BE49-F238E27FC236}">
                  <a16:creationId xmlns:a16="http://schemas.microsoft.com/office/drawing/2014/main" id="{4A2153A7-5195-4EFC-B16A-D5758F96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507" name="Bottom Right">
            <a:extLst>
              <a:ext uri="{FF2B5EF4-FFF2-40B4-BE49-F238E27FC236}">
                <a16:creationId xmlns:a16="http://schemas.microsoft.com/office/drawing/2014/main" id="{AB6237A3-9D32-467E-AA5A-14D052593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9508" name="Freeform: Shape 19507">
              <a:extLst>
                <a:ext uri="{FF2B5EF4-FFF2-40B4-BE49-F238E27FC236}">
                  <a16:creationId xmlns:a16="http://schemas.microsoft.com/office/drawing/2014/main" id="{3F057400-8420-478E-8A2F-B58D45E0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509" name="Graphic 157">
              <a:extLst>
                <a:ext uri="{FF2B5EF4-FFF2-40B4-BE49-F238E27FC236}">
                  <a16:creationId xmlns:a16="http://schemas.microsoft.com/office/drawing/2014/main" id="{CC012467-B7B8-440A-8DAB-5EFF70FA5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511" name="Freeform: Shape 19510">
                <a:extLst>
                  <a:ext uri="{FF2B5EF4-FFF2-40B4-BE49-F238E27FC236}">
                    <a16:creationId xmlns:a16="http://schemas.microsoft.com/office/drawing/2014/main" id="{00F8C8E4-FB02-4F5D-9DC9-A062442E4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2" name="Freeform: Shape 19511">
                <a:extLst>
                  <a:ext uri="{FF2B5EF4-FFF2-40B4-BE49-F238E27FC236}">
                    <a16:creationId xmlns:a16="http://schemas.microsoft.com/office/drawing/2014/main" id="{8A40D7C3-FA31-4AF6-AD75-E54BF48E9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3" name="Freeform: Shape 19512">
                <a:extLst>
                  <a:ext uri="{FF2B5EF4-FFF2-40B4-BE49-F238E27FC236}">
                    <a16:creationId xmlns:a16="http://schemas.microsoft.com/office/drawing/2014/main" id="{B128BB2D-104A-4CDF-8D53-D83ACBC85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4" name="Freeform: Shape 19513">
                <a:extLst>
                  <a:ext uri="{FF2B5EF4-FFF2-40B4-BE49-F238E27FC236}">
                    <a16:creationId xmlns:a16="http://schemas.microsoft.com/office/drawing/2014/main" id="{EA3CCEA3-9A1A-408D-9344-64347FAFA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5" name="Freeform: Shape 19514">
                <a:extLst>
                  <a:ext uri="{FF2B5EF4-FFF2-40B4-BE49-F238E27FC236}">
                    <a16:creationId xmlns:a16="http://schemas.microsoft.com/office/drawing/2014/main" id="{7C8F56CD-A9BE-4A11-90D6-A0C38552E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6" name="Freeform: Shape 19515">
                <a:extLst>
                  <a:ext uri="{FF2B5EF4-FFF2-40B4-BE49-F238E27FC236}">
                    <a16:creationId xmlns:a16="http://schemas.microsoft.com/office/drawing/2014/main" id="{20152681-AFB0-428A-B6D0-BC183F8C4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7" name="Freeform: Shape 19516">
                <a:extLst>
                  <a:ext uri="{FF2B5EF4-FFF2-40B4-BE49-F238E27FC236}">
                    <a16:creationId xmlns:a16="http://schemas.microsoft.com/office/drawing/2014/main" id="{3AD8FD39-79C9-4EA7-A00A-CDA13E009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510" name="Freeform: Shape 19509">
              <a:extLst>
                <a:ext uri="{FF2B5EF4-FFF2-40B4-BE49-F238E27FC236}">
                  <a16:creationId xmlns:a16="http://schemas.microsoft.com/office/drawing/2014/main" id="{9A2652E6-AEC0-4A6E-9E79-B09605219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9460" name="Picture 4" descr="Stories, initiatives, and epics in Agile - BigPicture">
            <a:extLst>
              <a:ext uri="{FF2B5EF4-FFF2-40B4-BE49-F238E27FC236}">
                <a16:creationId xmlns:a16="http://schemas.microsoft.com/office/drawing/2014/main" id="{90272036-C123-20C3-67F1-CA8974BB89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02" y="-11558"/>
            <a:ext cx="8534713" cy="68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4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heme, Epic, Story, Task » Scrum &amp; Kanban">
            <a:extLst>
              <a:ext uri="{FF2B5EF4-FFF2-40B4-BE49-F238E27FC236}">
                <a16:creationId xmlns:a16="http://schemas.microsoft.com/office/drawing/2014/main" id="{CF7427A6-CC07-9B4D-6A12-3DFC61B220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5" y="0"/>
            <a:ext cx="112365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349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7" name="Rectangle 2253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539" name="Freeform: Shape 2253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541" name="Freeform: Shape 2254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543" name="Freeform: Shape 2254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54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2546" name="Freeform: Shape 2254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7" name="Freeform: Shape 2254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8" name="Freeform: Shape 2254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9" name="Freeform: Shape 2254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0" name="Freeform: Shape 2254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1" name="Freeform: Shape 2255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2" name="Freeform: Shape 2255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55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2555" name="Freeform: Shape 2255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6" name="Freeform: Shape 2255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7" name="Freeform: Shape 2255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8" name="Freeform: Shape 2255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9" name="Freeform: Shape 2255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60" name="Freeform: Shape 2255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61" name="Freeform: Shape 2256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2563" name="Rectangle 225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565" name="Rectangle 22564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567" name="Rectangle 22566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 descr="Best And Worst Package Holiday Providers - Which?">
            <a:extLst>
              <a:ext uri="{FF2B5EF4-FFF2-40B4-BE49-F238E27FC236}">
                <a16:creationId xmlns:a16="http://schemas.microsoft.com/office/drawing/2014/main" id="{840D4175-0C5A-6CC0-7F8F-61269AF849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r="6896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569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22570" name="Freeform: Shape 22569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1" name="Freeform: Shape 22570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2" name="Freeform: Shape 22571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3" name="Freeform: Shape 22572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4" name="Freeform: Shape 22573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575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2588" name="Freeform: Shape 22587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89" name="Freeform: Shape 22588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0" name="Freeform: Shape 22589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1" name="Freeform: Shape 22590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2" name="Freeform: Shape 22591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3" name="Freeform: Shape 22592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576" name="Freeform: Shape 22575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7" name="Freeform: Shape 22576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8" name="Freeform: Shape 22577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9" name="Freeform: Shape 22578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0" name="Freeform: Shape 22579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1" name="Freeform: Shape 22580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2" name="Freeform: Shape 22581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3" name="Freeform: Shape 22582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4" name="Freeform: Shape 22583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5" name="Freeform: Shape 22584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6" name="Freeform: Shape 22585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7" name="Freeform: Shape 22586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595" name="Group 22594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596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598" name="Freeform: Shape 22597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9" name="Freeform: Shape 22598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0" name="Freeform: Shape 22599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1" name="Freeform: Shape 22600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2" name="Freeform: Shape 22601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3" name="Freeform: Shape 22602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4" name="Freeform: Shape 22603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597" name="Freeform: Shape 22596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04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355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561" name="Freeform: Shape 2356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3563" name="Freeform: Shape 2356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3565" name="Freeform: Shape 2356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56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3568" name="Freeform: Shape 2356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69" name="Freeform: Shape 2356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0" name="Freeform: Shape 2356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1" name="Freeform: Shape 2357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2" name="Freeform: Shape 2357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3" name="Freeform: Shape 2357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4" name="Freeform: Shape 2357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57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3577" name="Freeform: Shape 2357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8" name="Freeform: Shape 2357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9" name="Freeform: Shape 2357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0" name="Freeform: Shape 2357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1" name="Freeform: Shape 2358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2" name="Freeform: Shape 2358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3" name="Freeform: Shape 2358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3585" name="Rectangle 2358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587" name="Rectangle 2358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589" name="Rectangle 2358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Lego4Scrum workshop – Coderclass – profielklas Metis Montessori Lyceum">
            <a:extLst>
              <a:ext uri="{FF2B5EF4-FFF2-40B4-BE49-F238E27FC236}">
                <a16:creationId xmlns:a16="http://schemas.microsoft.com/office/drawing/2014/main" id="{FE37C21A-FB94-748C-9A96-2C1CC37CEF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91" name="Group 23590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359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3594" name="Freeform: Shape 2359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5" name="Freeform: Shape 2359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6" name="Freeform: Shape 2359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7" name="Freeform: Shape 2359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8" name="Freeform: Shape 2359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9" name="Freeform: Shape 2359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00" name="Freeform: Shape 2359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593" name="Freeform: Shape 2359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60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3604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3605" name="Freeform: Shape 2360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06" name="Freeform: Shape 2360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60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23618" name="Freeform: Shape 2361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19" name="Freeform: Shape 2361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20" name="Freeform: Shape 2361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21" name="Freeform: Shape 2362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22" name="Freeform: Shape 2362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608" name="Freeform: Shape 2360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09" name="Freeform: Shape 2360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0" name="Freeform: Shape 2360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1" name="Freeform: Shape 2361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2" name="Freeform: Shape 2361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3" name="Freeform: Shape 2361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4" name="Freeform: Shape 2361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5" name="Freeform: Shape 2361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6" name="Freeform: Shape 2361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7" name="Freeform: Shape 2361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586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7" name="Rectangle 6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59" name="Freeform: Shape 625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261" name="Freeform: Shape 626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263" name="Freeform: Shape 626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6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266" name="Freeform: Shape 626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7" name="Freeform: Shape 626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8" name="Freeform: Shape 626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9" name="Freeform: Shape 626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0" name="Freeform: Shape 626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1" name="Freeform: Shape 627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2" name="Freeform: Shape 627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7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275" name="Freeform: Shape 627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6" name="Freeform: Shape 627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7" name="Freeform: Shape 627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8" name="Freeform: Shape 627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9" name="Freeform: Shape 627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0" name="Freeform: Shape 627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1" name="Freeform: Shape 628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283" name="Rectangle 628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85" name="Rectangle 628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146" name="Picture 2" descr="What is Scrum? | The Agile Journey with PM-Partners">
            <a:extLst>
              <a:ext uri="{FF2B5EF4-FFF2-40B4-BE49-F238E27FC236}">
                <a16:creationId xmlns:a16="http://schemas.microsoft.com/office/drawing/2014/main" id="{106658D1-7162-AAD2-7A5B-BE0B10614A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87" name="Rectangle 628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89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290" name="Freeform: Shape 6289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1" name="Freeform: Shape 6290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2" name="Freeform: Shape 6291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3" name="Freeform: Shape 6292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4" name="Freeform: Shape 6293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5" name="Freeform: Shape 6294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6" name="Freeform: Shape 6295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9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29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01" name="Freeform: Shape 630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2" name="Freeform: Shape 630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3" name="Freeform: Shape 630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4" name="Freeform: Shape 630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5" name="Freeform: Shape 630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6" name="Freeform: Shape 630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7" name="Freeform: Shape 630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00" name="Freeform: Shape 629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950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313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40" name="Freeform: Shape 3139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142" name="Freeform: Shape 314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144" name="Freeform: Shape 314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4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5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164" name="Rectangle 3163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66" name="Rectangle 3165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68" name="Rectangle 3167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DVIDS - Images - The 'V' MODEL OF SYSTEM DEVELOPMENT [Image 2 of 4]">
            <a:extLst>
              <a:ext uri="{FF2B5EF4-FFF2-40B4-BE49-F238E27FC236}">
                <a16:creationId xmlns:a16="http://schemas.microsoft.com/office/drawing/2014/main" id="{ACD03A33-BC82-605B-F1B0-D80E139FF5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0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171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73" name="Freeform: Shape 3172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4" name="Freeform: Shape 3173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5" name="Freeform: Shape 3174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6" name="Freeform: Shape 3175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7" name="Freeform: Shape 3176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8" name="Freeform: Shape 3177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9" name="Freeform: Shape 3178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81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183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86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3197" name="Freeform: Shape 3196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8" name="Freeform: Shape 3197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9" name="Freeform: Shape 3198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0" name="Freeform: Shape 3199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1" name="Freeform: Shape 3200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3D3157F6-8D12-4D91-62B8-F601C15E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07500" y="5692355"/>
            <a:ext cx="7668336" cy="10211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 Modell</a:t>
            </a:r>
          </a:p>
        </p:txBody>
      </p:sp>
      <p:grpSp>
        <p:nvGrpSpPr>
          <p:cNvPr id="3203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3204" name="Straight Connector 3203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5" name="Straight Connector 3204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4122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5" name="Freeform: Shape 41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2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6" name="Freeform: Shape 412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7" name="Freeform: Shape 412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129" name="Rectangle 412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3" name="Rectangle 413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hat is Agile software development? - K&amp;C">
            <a:extLst>
              <a:ext uri="{FF2B5EF4-FFF2-40B4-BE49-F238E27FC236}">
                <a16:creationId xmlns:a16="http://schemas.microsoft.com/office/drawing/2014/main" id="{F37E0241-DE31-77AA-DE43-F703169AE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" r="-1" b="11269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3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3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38" name="Freeform: Shape 413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9" name="Freeform: Shape 413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0" name="Freeform: Shape 413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1" name="Freeform: Shape 414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2" name="Freeform: Shape 414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3" name="Freeform: Shape 414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4" name="Freeform: Shape 414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37" name="Freeform: Shape 413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4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14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4149" name="Freeform: Shape 414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0" name="Freeform: Shape 414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15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162" name="Freeform: Shape 416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3" name="Freeform: Shape 416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4" name="Freeform: Shape 416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5" name="Freeform: Shape 416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6" name="Freeform: Shape 416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52" name="Freeform: Shape 415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3" name="Freeform: Shape 415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4" name="Freeform: Shape 415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5" name="Freeform: Shape 415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6" name="Freeform: Shape 415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7" name="Freeform: Shape 415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8" name="Freeform: Shape 415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9" name="Freeform: Shape 415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0" name="Freeform: Shape 415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1" name="Freeform: Shape 416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62E2FF75-C425-3B76-8244-5F6B95C1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08" y="5227906"/>
            <a:ext cx="10164134" cy="1092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Agile</a:t>
            </a:r>
          </a:p>
        </p:txBody>
      </p:sp>
      <p:grpSp>
        <p:nvGrpSpPr>
          <p:cNvPr id="416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169" name="Straight Connector 416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70" name="Straight Connector 416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323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2" name="Rectangle 205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23" name="Rectangle 206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12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125" name="Freeform: Shape 206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reeform: Shape 206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7" name="Freeform: Shape 206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8" name="Freeform: Shape 206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9" name="Freeform: Shape 206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0" name="Freeform: Shape 206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reeform: Shape 207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5B701B20-2210-DEA6-C1E0-ACE73943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endParaRPr lang="hu-HU"/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A5F398A7-A3AF-3D1A-0CF6-E20EFB4FA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2052" name="Picture 4" descr="AGILE VS WATERFALL - PM 360 Consulting">
            <a:extLst>
              <a:ext uri="{FF2B5EF4-FFF2-40B4-BE49-F238E27FC236}">
                <a16:creationId xmlns:a16="http://schemas.microsoft.com/office/drawing/2014/main" id="{F10311D0-4F3A-7658-216B-814524A5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6500" y="-260351"/>
            <a:ext cx="10415952" cy="72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132" name="Freeform: Shape 207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133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134" name="Freeform: Shape 207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5" name="Freeform: Shape 207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6" name="Freeform: Shape 207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7" name="Freeform: Shape 207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8" name="Freeform: Shape 208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9" name="Freeform: Shape 208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40" name="Freeform: Shape 207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32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D3EE17-816A-717F-955C-66E97F1F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170" name="Picture 2" descr="12 Principles of Agile Project Management and How it Adds Value">
            <a:extLst>
              <a:ext uri="{FF2B5EF4-FFF2-40B4-BE49-F238E27FC236}">
                <a16:creationId xmlns:a16="http://schemas.microsoft.com/office/drawing/2014/main" id="{E0766DFF-2356-114A-F85C-DE031A4150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36" y="428967"/>
            <a:ext cx="11600128" cy="600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92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12 agile principles large printable poster. Click to download! #agile  #software ... - Project Management World">
            <a:extLst>
              <a:ext uri="{FF2B5EF4-FFF2-40B4-BE49-F238E27FC236}">
                <a16:creationId xmlns:a16="http://schemas.microsoft.com/office/drawing/2014/main" id="{2E057155-81C7-B0B3-1425-F61844B719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84" y="0"/>
            <a:ext cx="9973432" cy="704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49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227" name="Freeform: Shape 922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229" name="Freeform: Shape 922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23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232" name="Freeform: Shape 923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3" name="Freeform: Shape 923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4" name="Freeform: Shape 923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5" name="Freeform: Shape 923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6" name="Freeform: Shape 923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7" name="Freeform: Shape 923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8" name="Freeform: Shape 923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4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241" name="Freeform: Shape 924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2" name="Freeform: Shape 924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3" name="Freeform: Shape 924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4" name="Freeform: Shape 924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5" name="Freeform: Shape 924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6" name="Freeform: Shape 924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7" name="Freeform: Shape 924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249" name="Rectangle 924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51" name="Rectangle 925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53" name="Rectangle 925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Why is Quality Control Important for a Business? - Hurix Digital">
            <a:extLst>
              <a:ext uri="{FF2B5EF4-FFF2-40B4-BE49-F238E27FC236}">
                <a16:creationId xmlns:a16="http://schemas.microsoft.com/office/drawing/2014/main" id="{027043BA-25AF-D556-6BED-12A718CE9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6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55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9256" name="Freeform: Shape 925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7" name="Freeform: Shape 925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8" name="Freeform: Shape 925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9" name="Freeform: Shape 925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0" name="Freeform: Shape 925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33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9274" name="Freeform: Shape 927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5" name="Freeform: Shape 927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6" name="Freeform: Shape 927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7" name="Freeform: Shape 927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8" name="Freeform: Shape 927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9" name="Freeform: Shape 927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262" name="Freeform: Shape 926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3" name="Freeform: Shape 926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4" name="Freeform: Shape 926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5" name="Freeform: Shape 926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6" name="Freeform: Shape 926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7" name="Freeform: Shape 926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8" name="Freeform: Shape 926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9" name="Freeform: Shape 926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0" name="Freeform: Shape 926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1" name="Freeform: Shape 927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2" name="Freeform: Shape 927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3" name="Freeform: Shape 927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81" name="Group 9280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8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284" name="Freeform: Shape 928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5" name="Freeform: Shape 928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6" name="Freeform: Shape 928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7" name="Freeform: Shape 928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8" name="Freeform: Shape 928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9" name="Freeform: Shape 928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90" name="Freeform: Shape 928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283" name="Freeform: Shape 928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12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25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256" name="Freeform: Shape 1025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7" name="Freeform: Shape 1025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8" name="Freeform: Shape 1025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9" name="Freeform: Shape 1025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0" name="Freeform: Shape 1025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1" name="Freeform: Shape 1026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2" name="Freeform: Shape 1026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26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265" name="Freeform: Shape 1026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6" name="Freeform: Shape 1026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7" name="Freeform: Shape 1026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8" name="Freeform: Shape 1026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9" name="Freeform: Shape 1026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0" name="Freeform: Shape 1026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1" name="Freeform: Shape 1027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273" name="Rectangle 1027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75" name="Rectangle 1027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77" name="Rectangle 10276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Tư vấn Lean &amp; Triển khai lean Manufacturing tại doanh nghiệp">
            <a:extLst>
              <a:ext uri="{FF2B5EF4-FFF2-40B4-BE49-F238E27FC236}">
                <a16:creationId xmlns:a16="http://schemas.microsoft.com/office/drawing/2014/main" id="{28D2A77E-A4BE-FA0C-239D-6D80B4F1F2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79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280" name="Freeform: Shape 10279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1" name="Freeform: Shape 10280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2" name="Freeform: Shape 10281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3" name="Freeform: Shape 10282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4" name="Freeform: Shape 10283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5" name="Freeform: Shape 10284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6" name="Freeform: Shape 10285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288" name="Group 10287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28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291" name="Freeform: Shape 1029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2" name="Freeform: Shape 1029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3" name="Freeform: Shape 1029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4" name="Freeform: Shape 1029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5" name="Freeform: Shape 1029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6" name="Freeform: Shape 1029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7" name="Freeform: Shape 1029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290" name="Freeform: Shape 1028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99984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40</Words>
  <Application>Microsoft Macintosh PowerPoint</Application>
  <PresentationFormat>Szélesvásznú</PresentationFormat>
  <Paragraphs>29</Paragraphs>
  <Slides>24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24</vt:i4>
      </vt:variant>
    </vt:vector>
  </HeadingPairs>
  <TitlesOfParts>
    <vt:vector size="30" baseType="lpstr">
      <vt:lpstr>Arial</vt:lpstr>
      <vt:lpstr>Avenir Next LT Pro</vt:lpstr>
      <vt:lpstr>AvenirNext LT Pro Medium</vt:lpstr>
      <vt:lpstr>Posterama</vt:lpstr>
      <vt:lpstr>Segoe UI Semilight</vt:lpstr>
      <vt:lpstr>ExploreVTI</vt:lpstr>
      <vt:lpstr>Szoftverfejlesztési módszertanok Agile Scrum</vt:lpstr>
      <vt:lpstr>Vízesés Modell</vt:lpstr>
      <vt:lpstr>V Modell</vt:lpstr>
      <vt:lpstr>Agile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Szoftverfejlesztési módszertanok Agile Scrum</dc:title>
  <dc:creator>Paksi Norbert László</dc:creator>
  <cp:lastModifiedBy>Paksi Norbert László</cp:lastModifiedBy>
  <cp:revision>2</cp:revision>
  <dcterms:created xsi:type="dcterms:W3CDTF">2023-10-01T18:45:33Z</dcterms:created>
  <dcterms:modified xsi:type="dcterms:W3CDTF">2023-10-10T08:59:49Z</dcterms:modified>
</cp:coreProperties>
</file>